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92" r:id="rId21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3F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2349" autoAdjust="0"/>
  </p:normalViewPr>
  <p:slideViewPr>
    <p:cSldViewPr snapToGrid="0" snapToObjects="1">
      <p:cViewPr>
        <p:scale>
          <a:sx n="92" d="100"/>
          <a:sy n="92" d="100"/>
        </p:scale>
        <p:origin x="461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E697-D72E-4B18-B091-FAF2A4416C4C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A0FC-9713-4A13-B96E-8A8F19CABE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06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0D6B7F-8E3E-7547-880A-93273F4C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ACB160-EBD4-CD4F-8A03-CBA3B1071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A8CFEA-1471-A343-A6F5-2AEE4B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E62BA1-DC62-9442-842C-B7EB3C45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24B2B8-DEAD-3740-A31B-E58C90C8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3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EF9465-9E61-2A45-9E1C-9B1DD677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CF82027-40E3-CA4F-ADB6-B37E43DFD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B21DC9-EF55-1949-BADA-A44D66DD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B1A2BE-9781-C446-AD9D-73C9CAA7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8EEEB1-7885-9246-948F-75F1478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74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E6A07C-183C-AA4D-A48F-235E01EA3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2F6E41-07C4-1146-B784-5FEEB04C5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E30410-C6CB-E848-AEDD-33E9F7AB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DD9F82-B808-1847-833E-5B92F0A2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5950D5-F97B-954E-9BE0-7BD06BC7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16A68C-A2C2-8347-9A55-E54B4FB3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46FBEB-55CF-5D4A-8828-61A81017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2D850B-6776-E94E-A505-5A0671C1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122D31-9B8A-DD49-9648-196E3D9D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778C39-1AF8-724A-87F1-4ACB50A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4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C2F27-8C3E-4542-A4CE-21023B6D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6148D7-8C2C-2647-9E0A-DC6632F8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D3372D-4CF6-6942-8E6B-7F00E382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F56942-51CA-0940-9A79-69B49BC0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68E719-84DC-7444-8502-344851C1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59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642745-B44E-0C4C-B297-D846A94E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F160EE-61F7-804E-A4FE-FB456D7FD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C3CEFA-6A66-0A4B-9A45-AF71E200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DC9624E-5F5B-4142-98A2-EFF1590C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9E81AE-9DB6-6042-814D-8661BCC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B8C8AB-1208-454D-8813-3F828938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42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84918-F1F5-4E40-8B41-8FA73DDD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6542AB-D3B0-434A-950F-D3DE1736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B57A9F-C114-8E46-BF12-52CB7BBB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0AB40A-D170-0B4B-A829-1AFE3AFAD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386C59C-FB1B-E14F-8A81-68759FC31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F371083-6434-6D42-B577-25EB2A37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407711-7513-3044-BD3D-3A4F0D00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71107F0-660F-524E-9826-4BB8BFF2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61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2B38E9-74D6-7F4D-8E02-679002F2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8F20D9C-FE9B-DA41-99FE-8816F84E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F63334-0026-D04C-BDAA-EE35F2C7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EDE7B4-F0EF-4B49-BE71-EBA05491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1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43BEEDE-1BBD-EC42-9F8E-03C3DF40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9ED3F64-EF43-9544-8660-1864EDD4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6D7664-66C2-024A-9A2B-35A15D60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2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4D8C05-AE5B-5043-B51F-E17B5A2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05630-BCA5-FB4D-93C6-6CCEFF91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79D7D5-188C-C848-922B-50B7130FB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780048-F870-0F4D-9044-5C5CD80A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7390C5-DFC9-7A45-85CE-FB39A2FB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E7FF04-7CB0-AD4B-9462-BF304883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32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EF237A-109B-DC44-8922-3C489C97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BB65A28-36D0-EB46-811D-7BA9C06A2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F2CF031-4BC0-4347-A6F3-1474745F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39CD7A-F87F-944C-8E71-5C710BC6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6C2C55-1133-F44A-8F59-CEC5F6DD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F29D45-8CF8-0442-9C5B-FE89F87E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2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AACDDB-1B03-4742-ADD0-B85A85BF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376DE-4DB4-3649-9DDC-A2F00495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1055BF-FF7F-A54F-BDF1-6FA7ED3A6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19CE-2A48-CC4E-96C9-E975C7B3A9D6}" type="datetimeFigureOut">
              <a:rPr lang="tr-TR" smtClean="0"/>
              <a:pPr/>
              <a:t>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F706AE-2DD6-444A-9FA8-F2E30996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990024-CCCC-C944-902B-F5A57AD4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2454B7C-D80B-9141-A39D-949BBCC1E65A}"/>
              </a:ext>
            </a:extLst>
          </p:cNvPr>
          <p:cNvSpPr/>
          <p:nvPr/>
        </p:nvSpPr>
        <p:spPr>
          <a:xfrm>
            <a:off x="0" y="6440556"/>
            <a:ext cx="12192000" cy="41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4BF67AA-D3C7-9348-BA50-E7C2841988AB}"/>
              </a:ext>
            </a:extLst>
          </p:cNvPr>
          <p:cNvCxnSpPr>
            <a:cxnSpLocks/>
          </p:cNvCxnSpPr>
          <p:nvPr/>
        </p:nvCxnSpPr>
        <p:spPr>
          <a:xfrm>
            <a:off x="639416" y="4428953"/>
            <a:ext cx="10913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12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064541" cy="15833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noProof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التواصل الفعال بين الأم والأب والطفل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0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1">
            <a:extLst>
              <a:ext uri="{FF2B5EF4-FFF2-40B4-BE49-F238E27FC236}">
                <a16:creationId xmlns:a16="http://schemas.microsoft.com/office/drawing/2014/main" id="{A4B818E2-02F2-4326-9C20-85739DBB7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72" y="2663107"/>
            <a:ext cx="3697682" cy="267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084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السلوك المهتم والديمقراطي للآباء والأمهات</a:t>
            </a:r>
            <a:endParaRPr lang="ar-SY" sz="24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261131" y="2733107"/>
            <a:ext cx="3260678" cy="235513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أطفال الأسرة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التي يُبدي فيها الأب والأم سلوكاً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مهمتاً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ديمقراطيًا؛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يتّسمون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ثقة بالنفس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إبداعية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والتأقلم والسعادة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وما إلى ذلك من السمات الشخصية.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86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2">
            <a:extLst>
              <a:ext uri="{FF2B5EF4-FFF2-40B4-BE49-F238E27FC236}">
                <a16:creationId xmlns:a16="http://schemas.microsoft.com/office/drawing/2014/main" id="{F32A9DEB-2023-4864-9B84-995AC4177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3" y="2789231"/>
            <a:ext cx="4518785" cy="208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القواعد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جب مراعاتها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من أجل التواصل الفعال</a:t>
            </a:r>
            <a:endParaRPr lang="ar-SY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860221" y="2733107"/>
            <a:ext cx="2661587" cy="19242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مهارة الاستماع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لغة الأنا واللغة الاتهامية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استخدام لغة الجسد بشكل فعال</a:t>
            </a:r>
          </a:p>
        </p:txBody>
      </p:sp>
    </p:spTree>
    <p:extLst>
      <p:ext uri="{BB962C8B-B14F-4D97-AF65-F5344CB8AC3E}">
        <p14:creationId xmlns:p14="http://schemas.microsoft.com/office/powerpoint/2010/main" val="376133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4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69678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88" y="5807874"/>
            <a:ext cx="1188230" cy="201892"/>
          </a:xfrm>
          <a:prstGeom prst="rect">
            <a:avLst/>
          </a:prstGeom>
        </p:spPr>
      </p:pic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915238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742DCDB-1D6D-D165-C3B4-FAC212B0741C}"/>
              </a:ext>
            </a:extLst>
          </p:cNvPr>
          <p:cNvSpPr/>
          <p:nvPr/>
        </p:nvSpPr>
        <p:spPr>
          <a:xfrm>
            <a:off x="2118429" y="2418956"/>
            <a:ext cx="8403231" cy="15833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1" u="none" strike="noStrike" kern="0" cap="none" spc="0" normalizeH="0" baseline="0" dirty="0">
                <a:ln>
                  <a:noFill/>
                </a:ln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هناك س</a:t>
            </a:r>
            <a:r>
              <a:rPr lang="ar-SA" sz="3200" b="1" i="1" kern="0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بيل وحيد للتحدث بشكل جميل هو تعلم الاستماع.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1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كريستوفر مورلي</a:t>
            </a:r>
            <a:endParaRPr kumimoji="0" lang="ar-SY" sz="3200" b="1" i="1" u="none" strike="noStrike" kern="0" cap="none" spc="0" normalizeH="0" baseline="0" noProof="0" dirty="0">
              <a:ln>
                <a:noFill/>
              </a:ln>
              <a:solidFill>
                <a:srgbClr val="5482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8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">
            <a:extLst>
              <a:ext uri="{FF2B5EF4-FFF2-40B4-BE49-F238E27FC236}">
                <a16:creationId xmlns:a16="http://schemas.microsoft.com/office/drawing/2014/main" id="{0978966D-667A-4EBB-BF58-EDC9A693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05" y="2663107"/>
            <a:ext cx="3374243" cy="2174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b="1" dirty="0">
                <a:solidFill>
                  <a:srgbClr val="203864"/>
                </a:solidFill>
                <a:cs typeface="Calibri"/>
              </a:rPr>
              <a:t>مهارة الاستماع</a:t>
            </a:r>
            <a:endParaRPr lang="ar-SY" sz="28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851227" y="2733107"/>
            <a:ext cx="367058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إنه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أهم عنصر للتواصل الفعال والناجح. من المهم أن يشعر الطفل بأنه مهم ومفهوم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التواصل وجها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لوجه هو أهم عنصر لتحقيق حدث الاستماع،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لغة الجسد مهمة أيض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في هذه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النقطة.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8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2">
            <a:extLst>
              <a:ext uri="{FF2B5EF4-FFF2-40B4-BE49-F238E27FC236}">
                <a16:creationId xmlns:a16="http://schemas.microsoft.com/office/drawing/2014/main" id="{F75F8FEA-4B79-475C-A229-824BE727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12" y="2663107"/>
            <a:ext cx="2944371" cy="210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b="1" dirty="0">
                <a:solidFill>
                  <a:srgbClr val="203864"/>
                </a:solidFill>
                <a:cs typeface="Calibri"/>
              </a:rPr>
              <a:t>لغة الأنا – اللغة الاتهامية</a:t>
            </a:r>
            <a:endParaRPr lang="ar-SY" sz="28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409793" y="2733107"/>
            <a:ext cx="4112016" cy="250902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تدعى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اللغة التي تتضمن رسائل اتهامية وحكمية وتقييمية وانتقادية في مواجهة سلوكيات الطفل غير المقبولة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بـ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"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اللغة الاتهامية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"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تشعر اللغة الاتهامية الأطفال بأنهم مذنبون.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2" name="Dikdörtgen: Köşeleri Yuvarlatılmış 5">
            <a:extLst>
              <a:ext uri="{FF2B5EF4-FFF2-40B4-BE49-F238E27FC236}">
                <a16:creationId xmlns:a16="http://schemas.microsoft.com/office/drawing/2014/main" id="{FA5C7315-70C3-DC44-5C89-FF40E668C242}"/>
              </a:ext>
            </a:extLst>
          </p:cNvPr>
          <p:cNvSpPr/>
          <p:nvPr/>
        </p:nvSpPr>
        <p:spPr>
          <a:xfrm>
            <a:off x="4267496" y="3203887"/>
            <a:ext cx="2954587" cy="1564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عليك استخدام رسائل الأنا</a:t>
            </a:r>
          </a:p>
          <a:p>
            <a:pPr marL="273050" indent="-273050" algn="ctr" rtl="1"/>
            <a:r>
              <a:rPr kumimoji="0" lang="ar-SA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× إنك تفسد الأمر في كل مرة نخرج فيها إلى الخارج، توقف عن هذا الإصرار والبكاء بعد الآن.</a:t>
            </a: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kumimoji="0" lang="ar-SA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إنني </a:t>
            </a:r>
            <a:r>
              <a:rPr lang="ar-SA" sz="14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أحزن عند إصرارك ولا أستطيع سماعك عند بكائك عندما نخرج إلى الخارج.</a:t>
            </a:r>
            <a:endParaRPr kumimoji="0" lang="ar-SA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1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">
            <a:extLst>
              <a:ext uri="{FF2B5EF4-FFF2-40B4-BE49-F238E27FC236}">
                <a16:creationId xmlns:a16="http://schemas.microsoft.com/office/drawing/2014/main" id="{C493BB7E-1AD1-4E49-A0CC-819639BA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06" y="2663107"/>
            <a:ext cx="3318924" cy="223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b="1" dirty="0">
                <a:solidFill>
                  <a:srgbClr val="203864"/>
                </a:solidFill>
                <a:cs typeface="Calibri"/>
              </a:rPr>
              <a:t>لغة الأنا</a:t>
            </a:r>
            <a:endParaRPr lang="ar-SY" sz="28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202884" y="2733107"/>
            <a:ext cx="3318924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لغة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أنا هي لغة تعاونية وتواصلية ولغة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تروق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لأطفال.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تمنح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هذه اللغة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أمان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وتعزز الثقة بالنفس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شجع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الأطفال وتحمسهم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تحفزهم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على الانخراط في السلوكيات المرغوبة.</a:t>
            </a:r>
          </a:p>
        </p:txBody>
      </p:sp>
    </p:spTree>
    <p:extLst>
      <p:ext uri="{BB962C8B-B14F-4D97-AF65-F5344CB8AC3E}">
        <p14:creationId xmlns:p14="http://schemas.microsoft.com/office/powerpoint/2010/main" val="85944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1">
            <a:extLst>
              <a:ext uri="{FF2B5EF4-FFF2-40B4-BE49-F238E27FC236}">
                <a16:creationId xmlns:a16="http://schemas.microsoft.com/office/drawing/2014/main" id="{773EE0A8-D72E-459B-8F27-2BF862BF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1" y="2663107"/>
            <a:ext cx="3428653" cy="209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b="1" dirty="0">
                <a:solidFill>
                  <a:srgbClr val="203864"/>
                </a:solidFill>
                <a:cs typeface="Calibri"/>
              </a:rPr>
              <a:t>لغة الجسد</a:t>
            </a:r>
            <a:endParaRPr lang="ar-SY" sz="28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781293" y="2733107"/>
            <a:ext cx="3740516" cy="300146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التواصل بين الأشخاص هو أكثر من مجرد حديث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كلاً من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تعابير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وإيماءات الوجه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نظرات 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تحقيق التواصل البصري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وحركات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اليدين والذراعين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رأس وحالة الجسم أثناء الجلوس والوقوف وال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تواصل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الجسدي 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ذي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نقوم به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، تعطي رسالة 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لشخص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الذي أمامنا.</a:t>
            </a:r>
          </a:p>
        </p:txBody>
      </p:sp>
    </p:spTree>
    <p:extLst>
      <p:ext uri="{BB962C8B-B14F-4D97-AF65-F5344CB8AC3E}">
        <p14:creationId xmlns:p14="http://schemas.microsoft.com/office/powerpoint/2010/main" val="43132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3925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600" b="1" dirty="0">
                <a:solidFill>
                  <a:srgbClr val="203864"/>
                </a:solidFill>
                <a:cs typeface="Calibri"/>
              </a:rPr>
              <a:t>توصيات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 للآباء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 والأمهات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من أجل ال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تواصل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الصحي مع أطفالهم</a:t>
            </a:r>
            <a:endParaRPr lang="ar-SY" sz="26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733107"/>
            <a:ext cx="6949809" cy="295529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اجعل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طفلك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يعلم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أنك تهتم وأنك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إلى جانبه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وأنت ست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ساعده عندما يحتاج إلي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حافظ على خصوصية محادثاتك باختيار مكان هادئ مع عدم وجود أحد للتحدث معه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تتحدث بطريقة تحرج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أمام الآخرين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أو تضعه في موقف صعب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تستخدم كلمات مهينة مثل غبي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أو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متخلف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عقلياً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أو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كسول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أو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عديم الفائدة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79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084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b="1" dirty="0">
                <a:solidFill>
                  <a:srgbClr val="203864"/>
                </a:solidFill>
                <a:cs typeface="Calibri"/>
              </a:rPr>
              <a:t>توصيات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للآباء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 والأمهات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من أجل ال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تواصل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الصحي مع أطفالهم</a:t>
            </a:r>
            <a:endParaRPr lang="ar-SY" sz="24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733107"/>
            <a:ext cx="6949809" cy="29706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قم بتأجيل حديثك وقم به لاحق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كنت غاضبا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جدا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أو متعبا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ً.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أغلق التل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فاز ودع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الصحيفة وتجنب إجراء مكالمات هاتفية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عندما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يود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طفلك التحدث إلي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ك.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لا تتحدث فوق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رأس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طفلك،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بل انزل إلى مستواه وتواصل معه بصرياً.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عند تصحيح السلوك السلبي للطفل، أعطه رسالة "أنا" بدلاً من رسالة "أنت".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لا تسأل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عن أسباب الأحداث وإنما عمّا حدث.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33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pic>
        <p:nvPicPr>
          <p:cNvPr id="4" name="Resim 1">
            <a:extLst>
              <a:ext uri="{FF2B5EF4-FFF2-40B4-BE49-F238E27FC236}">
                <a16:creationId xmlns:a16="http://schemas.microsoft.com/office/drawing/2014/main" id="{A4CDC207-8E02-4919-AB47-F7FDD5A9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6" y="1549404"/>
            <a:ext cx="3950207" cy="3759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69678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088" y="5807874"/>
            <a:ext cx="1188230" cy="201892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915238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Dikdörtgen: Köşeleri Yuvarlatılmış 5">
            <a:extLst>
              <a:ext uri="{FF2B5EF4-FFF2-40B4-BE49-F238E27FC236}">
                <a16:creationId xmlns:a16="http://schemas.microsoft.com/office/drawing/2014/main" id="{637672B2-5F04-BA8D-EB30-EA866053B926}"/>
              </a:ext>
            </a:extLst>
          </p:cNvPr>
          <p:cNvSpPr/>
          <p:nvPr/>
        </p:nvSpPr>
        <p:spPr>
          <a:xfrm>
            <a:off x="5684955" y="3229137"/>
            <a:ext cx="768096" cy="554243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دولاب حل المشاكل</a:t>
            </a:r>
            <a:endParaRPr kumimoji="0" lang="ar-SA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Dikdörtgen: Köşeleri Yuvarlatılmış 5">
            <a:extLst>
              <a:ext uri="{FF2B5EF4-FFF2-40B4-BE49-F238E27FC236}">
                <a16:creationId xmlns:a16="http://schemas.microsoft.com/office/drawing/2014/main" id="{2B88D28C-83A6-698C-F8EB-582E0F5196F0}"/>
              </a:ext>
            </a:extLst>
          </p:cNvPr>
          <p:cNvSpPr/>
          <p:nvPr/>
        </p:nvSpPr>
        <p:spPr>
          <a:xfrm>
            <a:off x="5266944" y="4948211"/>
            <a:ext cx="716217" cy="156754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اعتذر</a:t>
            </a:r>
            <a:endParaRPr kumimoji="0" lang="ar-SA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Dikdörtgen: Köşeleri Yuvarlatılmış 5">
            <a:extLst>
              <a:ext uri="{FF2B5EF4-FFF2-40B4-BE49-F238E27FC236}">
                <a16:creationId xmlns:a16="http://schemas.microsoft.com/office/drawing/2014/main" id="{F600FFC9-8514-AB60-7B1F-D081662224E0}"/>
              </a:ext>
            </a:extLst>
          </p:cNvPr>
          <p:cNvSpPr/>
          <p:nvPr/>
        </p:nvSpPr>
        <p:spPr>
          <a:xfrm>
            <a:off x="6095128" y="4901184"/>
            <a:ext cx="671431" cy="355309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استخدم لعة الأنا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DFC1E185-7FBB-32C3-21C0-2D25B3F24FF9}"/>
              </a:ext>
            </a:extLst>
          </p:cNvPr>
          <p:cNvSpPr/>
          <p:nvPr/>
        </p:nvSpPr>
        <p:spPr>
          <a:xfrm>
            <a:off x="6584551" y="3181503"/>
            <a:ext cx="845602" cy="361144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انشغل بشيء آخر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Dikdörtgen: Köşeleri Yuvarlatılmış 5">
            <a:extLst>
              <a:ext uri="{FF2B5EF4-FFF2-40B4-BE49-F238E27FC236}">
                <a16:creationId xmlns:a16="http://schemas.microsoft.com/office/drawing/2014/main" id="{7F11911B-F83F-44D3-205C-6C74E2A8B43B}"/>
              </a:ext>
            </a:extLst>
          </p:cNvPr>
          <p:cNvSpPr/>
          <p:nvPr/>
        </p:nvSpPr>
        <p:spPr>
          <a:xfrm>
            <a:off x="5625052" y="1786694"/>
            <a:ext cx="845602" cy="361144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ابتعد من الوسط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Dikdörtgen: Köşeleri Yuvarlatılmış 5">
            <a:extLst>
              <a:ext uri="{FF2B5EF4-FFF2-40B4-BE49-F238E27FC236}">
                <a16:creationId xmlns:a16="http://schemas.microsoft.com/office/drawing/2014/main" id="{77DA345C-4BF9-BED5-BF75-06C1DB6E02C5}"/>
              </a:ext>
            </a:extLst>
          </p:cNvPr>
          <p:cNvSpPr/>
          <p:nvPr/>
        </p:nvSpPr>
        <p:spPr>
          <a:xfrm>
            <a:off x="4671277" y="2482509"/>
            <a:ext cx="640265" cy="361144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انتظر واهدأ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Dikdörtgen: Köşeleri Yuvarlatılmış 5">
            <a:extLst>
              <a:ext uri="{FF2B5EF4-FFF2-40B4-BE49-F238E27FC236}">
                <a16:creationId xmlns:a16="http://schemas.microsoft.com/office/drawing/2014/main" id="{7849AF5E-3260-DDF6-E16D-EF6BD461F77B}"/>
              </a:ext>
            </a:extLst>
          </p:cNvPr>
          <p:cNvSpPr/>
          <p:nvPr/>
        </p:nvSpPr>
        <p:spPr>
          <a:xfrm>
            <a:off x="4671277" y="3181503"/>
            <a:ext cx="768096" cy="434296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تجاهل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Dikdörtgen: Köşeleri Yuvarlatılmış 5">
            <a:extLst>
              <a:ext uri="{FF2B5EF4-FFF2-40B4-BE49-F238E27FC236}">
                <a16:creationId xmlns:a16="http://schemas.microsoft.com/office/drawing/2014/main" id="{9FA4FE56-A14B-CC21-720B-85048AD61BDE}"/>
              </a:ext>
            </a:extLst>
          </p:cNvPr>
          <p:cNvSpPr/>
          <p:nvPr/>
        </p:nvSpPr>
        <p:spPr>
          <a:xfrm>
            <a:off x="6669024" y="3979100"/>
            <a:ext cx="423238" cy="152400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Dikdörtgen: Köşeleri Yuvarlatılmış 5">
            <a:extLst>
              <a:ext uri="{FF2B5EF4-FFF2-40B4-BE49-F238E27FC236}">
                <a16:creationId xmlns:a16="http://schemas.microsoft.com/office/drawing/2014/main" id="{6391986E-EEE8-3E61-B49B-BFDA145BA4A2}"/>
              </a:ext>
            </a:extLst>
          </p:cNvPr>
          <p:cNvSpPr/>
          <p:nvPr/>
        </p:nvSpPr>
        <p:spPr>
          <a:xfrm>
            <a:off x="6526204" y="3760723"/>
            <a:ext cx="1226602" cy="294577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العب حجرة، ورقة، مقص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Dikdörtgen: Köşeleri Yuvarlatılmış 5">
            <a:extLst>
              <a:ext uri="{FF2B5EF4-FFF2-40B4-BE49-F238E27FC236}">
                <a16:creationId xmlns:a16="http://schemas.microsoft.com/office/drawing/2014/main" id="{32F7D5E8-A7C7-512E-20C3-D4E89C45F684}"/>
              </a:ext>
            </a:extLst>
          </p:cNvPr>
          <p:cNvSpPr/>
          <p:nvPr/>
        </p:nvSpPr>
        <p:spPr>
          <a:xfrm>
            <a:off x="5037036" y="4093672"/>
            <a:ext cx="339636" cy="152400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Dikdörtgen: Köşeleri Yuvarlatılmış 5">
            <a:extLst>
              <a:ext uri="{FF2B5EF4-FFF2-40B4-BE49-F238E27FC236}">
                <a16:creationId xmlns:a16="http://schemas.microsoft.com/office/drawing/2014/main" id="{05724AB5-10CA-D214-8C06-9A9BD1FEE533}"/>
              </a:ext>
            </a:extLst>
          </p:cNvPr>
          <p:cNvSpPr/>
          <p:nvPr/>
        </p:nvSpPr>
        <p:spPr>
          <a:xfrm>
            <a:off x="5020409" y="3728705"/>
            <a:ext cx="568669" cy="361144"/>
          </a:xfrm>
          <a:prstGeom prst="roundRect">
            <a:avLst>
              <a:gd name="adj" fmla="val 19255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تحدث حول المشكلة</a:t>
            </a:r>
            <a:endParaRPr kumimoji="0" lang="ar-SA" sz="7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Dikdörtgen: Köşeleri Yuvarlatılmış 5">
            <a:extLst>
              <a:ext uri="{FF2B5EF4-FFF2-40B4-BE49-F238E27FC236}">
                <a16:creationId xmlns:a16="http://schemas.microsoft.com/office/drawing/2014/main" id="{F54C8B41-C9CE-0CE0-A4DF-A292233EC8CC}"/>
              </a:ext>
            </a:extLst>
          </p:cNvPr>
          <p:cNvSpPr/>
          <p:nvPr/>
        </p:nvSpPr>
        <p:spPr>
          <a:xfrm>
            <a:off x="7007352" y="2254525"/>
            <a:ext cx="423238" cy="152400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Dikdörtgen: Köşeleri Yuvarlatılmış 5">
            <a:extLst>
              <a:ext uri="{FF2B5EF4-FFF2-40B4-BE49-F238E27FC236}">
                <a16:creationId xmlns:a16="http://schemas.microsoft.com/office/drawing/2014/main" id="{FDB95720-5661-C162-CD77-273E58CA6AF6}"/>
              </a:ext>
            </a:extLst>
          </p:cNvPr>
          <p:cNvSpPr/>
          <p:nvPr/>
        </p:nvSpPr>
        <p:spPr>
          <a:xfrm>
            <a:off x="6669024" y="2049796"/>
            <a:ext cx="525998" cy="361144"/>
          </a:xfrm>
          <a:prstGeom prst="roundRect">
            <a:avLst>
              <a:gd name="adj" fmla="val 23266"/>
            </a:avLst>
          </a:prstGeom>
          <a:solidFill>
            <a:srgbClr val="E6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تعلّم قول لا</a:t>
            </a:r>
            <a:endParaRPr kumimoji="0" lang="ar-SA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28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06301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ما هو التواصل؟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نماط تواصل الآباء والأمهات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المبادئ التي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جب مراعاتها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من أجل التواصل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3200" dirty="0">
                <a:solidFill>
                  <a:srgbClr val="203864"/>
                </a:solidFill>
                <a:cs typeface="Calibri"/>
              </a:rPr>
              <a:t>توصيات للآباء والأمهات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من أجل التواصل الفعال والصحي مع أطفاله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م</a:t>
            </a:r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3DDA2-79A0-40CA-A930-98D64A3A8507}"/>
              </a:ext>
            </a:extLst>
          </p:cNvPr>
          <p:cNvSpPr txBox="1"/>
          <p:nvPr/>
        </p:nvSpPr>
        <p:spPr>
          <a:xfrm>
            <a:off x="4802141" y="2798064"/>
            <a:ext cx="303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شكراً لكم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69678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88" y="5807874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915238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2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8">
            <a:extLst>
              <a:ext uri="{FF2B5EF4-FFF2-40B4-BE49-F238E27FC236}">
                <a16:creationId xmlns:a16="http://schemas.microsoft.com/office/drawing/2014/main" id="{E4B80A97-DFC3-4944-B0CE-67482C7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71" y="2567225"/>
            <a:ext cx="3893267" cy="282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ما هو التواصل؟</a:t>
            </a:r>
            <a:endParaRPr lang="ar-SY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348597" y="2733107"/>
            <a:ext cx="3173212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التواصل بشكل عام هو تبادل للرسائل.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تواصل هو عبارة عن عملية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نقل المعلومات من شخص (مصدر) إلى شخص آخر أو أشخاص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آخرين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(مست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قبل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) عبر قناة.</a:t>
            </a:r>
          </a:p>
        </p:txBody>
      </p:sp>
    </p:spTree>
    <p:extLst>
      <p:ext uri="{BB962C8B-B14F-4D97-AF65-F5344CB8AC3E}">
        <p14:creationId xmlns:p14="http://schemas.microsoft.com/office/powerpoint/2010/main" val="251800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12">
            <a:extLst>
              <a:ext uri="{FF2B5EF4-FFF2-40B4-BE49-F238E27FC236}">
                <a16:creationId xmlns:a16="http://schemas.microsoft.com/office/drawing/2014/main" id="{83EE30E6-9D16-4249-AFAB-8F481BF25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58" y="2700820"/>
            <a:ext cx="2818407" cy="184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خطأ التواصل</a:t>
            </a:r>
            <a:endParaRPr lang="ar-SY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109927" y="2733107"/>
            <a:ext cx="4411882" cy="300146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على سبيل المثال؛ قد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تسبب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الرسالة التي نوجهها على الهاتف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رد فعل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مختلف من قبل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المستقبل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نظر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لأن لغة الجسد 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إيماءات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الوجه لا تصاحب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ها.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أو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أن الأمر يصبح غير مفهوم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ولا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تتم إقامة تواصل صحي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عند التحدث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مع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طفل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ك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التحدث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مع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البالغين باستخدام لغة معقدة أو أكاديمية.</a:t>
            </a:r>
          </a:p>
        </p:txBody>
      </p:sp>
    </p:spTree>
    <p:extLst>
      <p:ext uri="{BB962C8B-B14F-4D97-AF65-F5344CB8AC3E}">
        <p14:creationId xmlns:p14="http://schemas.microsoft.com/office/powerpoint/2010/main" val="17819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1">
            <a:extLst>
              <a:ext uri="{FF2B5EF4-FFF2-40B4-BE49-F238E27FC236}">
                <a16:creationId xmlns:a16="http://schemas.microsoft.com/office/drawing/2014/main" id="{FB62E156-7235-424F-BA24-55AE5DA2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29" y="2105560"/>
            <a:ext cx="2664513" cy="317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097399" y="2179490"/>
            <a:ext cx="4421302" cy="33707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يستخدم الأفراد أثناء التواصل مع بعضهم البعض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بوعي أو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دون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التع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ابير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التي ستخلق بعض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صراعات.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وهي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؛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الأمر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إسداء النصيحة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استخدام تع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ابير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ساخرة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المحاكمة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الاستجواب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وما إلى ذلك</a:t>
            </a:r>
            <a:endParaRPr lang="ar-SY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14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3">
            <a:extLst>
              <a:ext uri="{FF2B5EF4-FFF2-40B4-BE49-F238E27FC236}">
                <a16:creationId xmlns:a16="http://schemas.microsoft.com/office/drawing/2014/main" id="{9FC48B8A-553D-47D9-9EFB-FF5202B4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68" y="2404152"/>
            <a:ext cx="3399080" cy="146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Resim 14">
            <a:extLst>
              <a:ext uri="{FF2B5EF4-FFF2-40B4-BE49-F238E27FC236}">
                <a16:creationId xmlns:a16="http://schemas.microsoft.com/office/drawing/2014/main" id="{DC65E3AC-064A-4165-B81A-B6AC43546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83" y="3964025"/>
            <a:ext cx="2496850" cy="146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5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أنماط تواصل الآباء والأمهات</a:t>
            </a:r>
            <a:endParaRPr lang="ar-SY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8455564" y="2733107"/>
            <a:ext cx="3066244" cy="281679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الآباء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والأمهات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الليبراليون والمتساهلون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الآباء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والأمهات السلبيون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الآباء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والأمهات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المتسلطون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آباء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والأمهات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المهتمون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ديمقراطيون</a:t>
            </a:r>
          </a:p>
        </p:txBody>
      </p:sp>
    </p:spTree>
    <p:extLst>
      <p:ext uri="{BB962C8B-B14F-4D97-AF65-F5344CB8AC3E}">
        <p14:creationId xmlns:p14="http://schemas.microsoft.com/office/powerpoint/2010/main" val="163245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571B975-AAA5-4BE0-B89D-00B19B2C2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60" y="3039310"/>
            <a:ext cx="3291840" cy="238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084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الآباء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والأمهات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الليبراليون والمتساهلون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589781" y="2733107"/>
            <a:ext cx="3932028" cy="302454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موقف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آباء والأمهات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ذين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لا يستطيعون قول</a:t>
            </a:r>
            <a:r>
              <a:rPr lang="ar-SY" sz="2000" dirty="0">
                <a:solidFill>
                  <a:srgbClr val="FF0000"/>
                </a:solidFill>
                <a:cs typeface="Calibri"/>
              </a:rPr>
              <a:t> لا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تجاه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سلوك أطفالهم.</a:t>
            </a:r>
          </a:p>
          <a:p>
            <a:pPr marL="342900" marR="5080" indent="-3429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آباء والأمهات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الذين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بدون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سلوكيات "غير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مهتمة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وغير مبالية"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تجاه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سلوك الطفل.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من غير الواضح بالنسبة إليهم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وجود الطفل أو غيابه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يفعلون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هذا الأمر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مستوى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الذي يشعر به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الطفل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يكون الطفل خجول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أو عدواني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80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1">
            <a:extLst>
              <a:ext uri="{FF2B5EF4-FFF2-40B4-BE49-F238E27FC236}">
                <a16:creationId xmlns:a16="http://schemas.microsoft.com/office/drawing/2014/main" id="{59ADF9B3-A41A-409E-A5B2-4500F94D5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96" y="2732691"/>
            <a:ext cx="3064424" cy="216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700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السلوك التسلطي 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لآباء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والأمهات</a:t>
            </a:r>
            <a:endParaRPr lang="ar-SY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366954" y="2733107"/>
            <a:ext cx="4154855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الآباء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والأمهات المتسلطون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ولون أهمية 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لطاعة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إن القواعد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هي التي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تتحكم في كيفية عيش الحياة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تحدد كل شيء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مسبقاً بالنسبة إليهم.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يتعلم الطفل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الطاعة </a:t>
            </a:r>
            <a:r>
              <a:rPr lang="ar-SA" sz="2400" dirty="0">
                <a:solidFill>
                  <a:srgbClr val="FF0000"/>
                </a:solidFill>
                <a:cs typeface="Calibri"/>
              </a:rPr>
              <a:t>خوفاً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من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العقاب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يصبحون غير قادرين على التحرك بمفردهم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في مرحلة البلوغ.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2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dirty="0">
                <a:solidFill>
                  <a:schemeClr val="bg1"/>
                </a:solidFill>
                <a:ea typeface="+mj-ea"/>
                <a:cs typeface="Calibri"/>
              </a:rPr>
              <a:t>التواصل الفعال بين الأم والأب والطفل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5084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السلوك المهتم والديمقراطي للآباء والأمهات</a:t>
            </a:r>
            <a:endParaRPr lang="ar-SY" sz="24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1999" y="2733107"/>
            <a:ext cx="6949809" cy="281679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تحمل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الطفل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مسؤولية من أولويات التعليم. لهذا السبب، يُمنح الطفل العديد من الفرص لاتخاذ الخيارات ويتم تقديم 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إرشاد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الذي يحتاجه أثناء اختبار عواقب اختياراته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لا يهملون وضع بعض القواعد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أثناء القيام بذلك.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يقومون بتحديد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قواعد مع الطفل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عند الضرورة.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يتطور لدى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الطفل الذ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 يتم تعليمه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بهذا الشكل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الشعور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بالمسؤولية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ويقوم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باختيار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خيارات منطقية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أكثر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يتأقلم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مع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التغيرات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ويكتسب الثقة بالنفس.</a:t>
            </a:r>
          </a:p>
        </p:txBody>
      </p:sp>
    </p:spTree>
    <p:extLst>
      <p:ext uri="{BB962C8B-B14F-4D97-AF65-F5344CB8AC3E}">
        <p14:creationId xmlns:p14="http://schemas.microsoft.com/office/powerpoint/2010/main" val="125241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1077</Words>
  <Application>Microsoft Office PowerPoint</Application>
  <PresentationFormat>Geniş ekran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Sertaç Şipka</dc:creator>
  <cp:lastModifiedBy>Ramy Sheikh Muhammed</cp:lastModifiedBy>
  <cp:revision>195</cp:revision>
  <cp:lastPrinted>2021-10-20T11:15:50Z</cp:lastPrinted>
  <dcterms:created xsi:type="dcterms:W3CDTF">2018-07-20T08:44:31Z</dcterms:created>
  <dcterms:modified xsi:type="dcterms:W3CDTF">2023-01-06T20:17:44Z</dcterms:modified>
</cp:coreProperties>
</file>